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62" r:id="rId6"/>
    <p:sldId id="261" r:id="rId7"/>
    <p:sldId id="263" r:id="rId8"/>
    <p:sldId id="264" r:id="rId9"/>
    <p:sldId id="268" r:id="rId10"/>
    <p:sldId id="265" r:id="rId11"/>
    <p:sldId id="266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B418C64-5BA7-414B-80C7-680F0611F8C2}" type="datetimeFigureOut">
              <a:rPr lang="en-US" smtClean="0"/>
              <a:t>11/20/2013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9120635-E32B-4D01-A997-28F37381ED2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hyperlink" Target="http://www.llp-ro.ro/" TargetMode="External"/><Relationship Id="rId7" Type="http://schemas.openxmlformats.org/officeDocument/2006/relationships/package" Target="../embeddings/Microsoft_PowerPoint_Presentation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http://www.comeniusmaps.eu/ro/pub/programme.htm" TargetMode="Externa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13.png"/><Relationship Id="rId2" Type="http://schemas.openxmlformats.org/officeDocument/2006/relationships/hyperlink" Target="grupe/Grupa%206%20B.pptx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grupe/Grupa%20&#8211;sec&#539;ia%20maghiar&#259;%20III.pptx" TargetMode="External"/><Relationship Id="rId5" Type="http://schemas.openxmlformats.org/officeDocument/2006/relationships/hyperlink" Target="grupe/Grupa%20Cavalerilor.pptx" TargetMode="Externa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992" y="1700808"/>
            <a:ext cx="9073008" cy="1838650"/>
          </a:xfrm>
        </p:spPr>
        <p:txBody>
          <a:bodyPr/>
          <a:lstStyle/>
          <a:p>
            <a:pPr algn="ctr"/>
            <a:r>
              <a:rPr lang="en-US" sz="4800" dirty="0" smtClean="0"/>
              <a:t>Comenius –</a:t>
            </a:r>
            <a:r>
              <a:rPr lang="ro-RO" sz="4800" dirty="0" smtClean="0"/>
              <a:t/>
            </a:r>
            <a:br>
              <a:rPr lang="ro-RO" sz="4800" dirty="0" smtClean="0"/>
            </a:br>
            <a:r>
              <a:rPr lang="en-US" sz="4400" dirty="0" err="1" smtClean="0"/>
              <a:t>Parteneriat</a:t>
            </a:r>
            <a:r>
              <a:rPr lang="en-US" sz="4400" dirty="0" smtClean="0"/>
              <a:t> </a:t>
            </a:r>
            <a:r>
              <a:rPr lang="ro-RO" sz="4400" dirty="0" smtClean="0"/>
              <a:t>școlar multilateral</a:t>
            </a:r>
            <a:r>
              <a:rPr lang="ro-RO" sz="4800" dirty="0" smtClean="0"/>
              <a:t/>
            </a:r>
            <a:br>
              <a:rPr lang="ro-RO" sz="4800" dirty="0" smtClean="0"/>
            </a:br>
            <a:r>
              <a:rPr lang="ro-RO" sz="4000" dirty="0"/>
              <a:t>Legende </a:t>
            </a:r>
            <a:r>
              <a:rPr lang="ro-RO" sz="4000" dirty="0" smtClean="0"/>
              <a:t>Europene</a:t>
            </a:r>
            <a:br>
              <a:rPr lang="ro-RO" sz="4000" dirty="0" smtClean="0"/>
            </a:br>
            <a:r>
              <a:rPr lang="ro-RO" sz="4000" dirty="0" smtClean="0"/>
              <a:t>European </a:t>
            </a:r>
            <a:r>
              <a:rPr lang="ro-RO" sz="4000" dirty="0"/>
              <a:t>Legends </a:t>
            </a:r>
            <a:r>
              <a:rPr lang="ro-RO" sz="4000" dirty="0" smtClean="0"/>
              <a:t>OnStage-ELOS</a:t>
            </a:r>
            <a:br>
              <a:rPr lang="ro-RO" sz="4000" dirty="0" smtClean="0"/>
            </a:br>
            <a:r>
              <a:rPr lang="ro-RO" sz="4000" dirty="0" smtClean="0">
                <a:solidFill>
                  <a:schemeClr val="accent2">
                    <a:lumMod val="75000"/>
                  </a:schemeClr>
                </a:solidFill>
              </a:rPr>
              <a:t>2012-2014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152623"/>
            <a:ext cx="2880320" cy="914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19872" y="152623"/>
            <a:ext cx="3744416" cy="914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838465" y="108355"/>
            <a:ext cx="914400" cy="9144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84713" y="5320647"/>
            <a:ext cx="1368152" cy="9144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71600" y="5320647"/>
            <a:ext cx="914400" cy="91440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27784" y="5147377"/>
            <a:ext cx="4032448" cy="128814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31346" y="125137"/>
            <a:ext cx="2880320" cy="914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3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3084" y="1628800"/>
            <a:ext cx="8023332" cy="374441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373216"/>
            <a:ext cx="8568952" cy="1143000"/>
          </a:xfrm>
        </p:spPr>
        <p:txBody>
          <a:bodyPr/>
          <a:lstStyle/>
          <a:p>
            <a:r>
              <a:rPr lang="ro-RO" dirty="0" smtClean="0"/>
              <a:t>Spatiul virtual –colaborare, informare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640960" cy="140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8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0"/>
            <a:ext cx="6768751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36712"/>
            <a:ext cx="399593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8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</a:t>
            </a:r>
            <a:r>
              <a:rPr lang="ro-RO" smtClean="0"/>
              <a:t>ă  mulțumim!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318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434" y="1700808"/>
            <a:ext cx="91255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b="1" dirty="0"/>
              <a:t>Școala Gimnazială ,,Liviu Rebreanu</a:t>
            </a:r>
            <a:r>
              <a:rPr lang="vi-VN" sz="3600" b="1" dirty="0" smtClean="0"/>
              <a:t>”</a:t>
            </a:r>
            <a:endParaRPr lang="ro-RO" sz="3600" b="1" dirty="0" smtClean="0"/>
          </a:p>
          <a:p>
            <a:pPr algn="ctr"/>
            <a:r>
              <a:rPr lang="vi-VN" sz="3600" b="1" dirty="0" smtClean="0"/>
              <a:t> T</a:t>
            </a:r>
            <a:r>
              <a:rPr lang="ro-RO" sz="3600" b="1" dirty="0" smtClean="0"/>
              <a:t>îrgu</a:t>
            </a:r>
            <a:r>
              <a:rPr lang="vi-VN" sz="3600" b="1" dirty="0" smtClean="0"/>
              <a:t>-Mureș</a:t>
            </a:r>
            <a:endParaRPr lang="en-US" sz="3600" b="1" dirty="0"/>
          </a:p>
        </p:txBody>
      </p:sp>
      <p:sp>
        <p:nvSpPr>
          <p:cNvPr id="3" name="Rectangle 2"/>
          <p:cNvSpPr/>
          <p:nvPr/>
        </p:nvSpPr>
        <p:spPr>
          <a:xfrm>
            <a:off x="1331640" y="364502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dirty="0" smtClean="0"/>
              <a:t>Director, prof. Adina –Maria Chirilă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9552" y="5141694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b="1" dirty="0" smtClean="0"/>
              <a:t>Coordonator proiect, prof. Maria Borsan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092280" y="4637635"/>
            <a:ext cx="1073580" cy="100811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2786" y="5692609"/>
            <a:ext cx="5497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b="1" dirty="0" smtClean="0"/>
              <a:t>Responsabil corespondență, prof. Săcărea Raluca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2002"/>
            <a:ext cx="10795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94795" y="2901137"/>
            <a:ext cx="1073580" cy="122413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22795" y="426830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o-RO" b="1" dirty="0" smtClean="0"/>
              <a:t>Director</a:t>
            </a:r>
            <a:r>
              <a:rPr lang="en-US" b="1" dirty="0" smtClean="0"/>
              <a:t> adj.</a:t>
            </a:r>
            <a:r>
              <a:rPr lang="ro-RO" b="1" dirty="0" smtClean="0"/>
              <a:t> prof.</a:t>
            </a:r>
            <a:r>
              <a:rPr lang="en-US" b="1" dirty="0" smtClean="0"/>
              <a:t> </a:t>
            </a:r>
            <a:r>
              <a:rPr lang="en-US" b="1" dirty="0" err="1" smtClean="0"/>
              <a:t>Zoltan</a:t>
            </a:r>
            <a:r>
              <a:rPr lang="en-US" b="1" dirty="0" smtClean="0"/>
              <a:t> Demeter</a:t>
            </a:r>
            <a:r>
              <a:rPr lang="ro-RO" b="1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5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/>
              <a:t>„Viața e o școală”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907704" y="1010345"/>
            <a:ext cx="6984776" cy="3456384"/>
          </a:xfrm>
        </p:spPr>
        <p:txBody>
          <a:bodyPr/>
          <a:lstStyle/>
          <a:p>
            <a:pPr marL="45720" indent="0" algn="ctr">
              <a:buNone/>
            </a:pPr>
            <a:r>
              <a:rPr lang="ro-RO" sz="3600" b="1" dirty="0" smtClean="0"/>
              <a:t>J</a:t>
            </a:r>
            <a:r>
              <a:rPr lang="ro-RO" sz="3600" dirty="0" smtClean="0"/>
              <a:t>ohan </a:t>
            </a:r>
            <a:r>
              <a:rPr lang="ro-RO" sz="3600" b="1" dirty="0" smtClean="0"/>
              <a:t>A</a:t>
            </a:r>
            <a:r>
              <a:rPr lang="ro-RO" sz="3600" dirty="0" smtClean="0"/>
              <a:t>mos </a:t>
            </a:r>
            <a:r>
              <a:rPr lang="ro-RO" sz="3600" b="1" dirty="0" smtClean="0"/>
              <a:t>Comenius</a:t>
            </a:r>
            <a:r>
              <a:rPr lang="ro-RO" sz="3600" dirty="0" smtClean="0"/>
              <a:t>(</a:t>
            </a:r>
            <a:r>
              <a:rPr lang="ro-RO" sz="2800" dirty="0" smtClean="0"/>
              <a:t>1592-1671)</a:t>
            </a:r>
            <a:r>
              <a:rPr lang="it-IT" dirty="0" smtClean="0"/>
              <a:t> </a:t>
            </a:r>
            <a:r>
              <a:rPr lang="it-IT" dirty="0"/>
              <a:t>filosof, gramatician și pedagog </a:t>
            </a:r>
            <a:r>
              <a:rPr lang="it-IT" dirty="0" smtClean="0"/>
              <a:t>ceh</a:t>
            </a:r>
            <a:endParaRPr lang="ro-RO" dirty="0" smtClean="0"/>
          </a:p>
          <a:p>
            <a:pPr>
              <a:buFont typeface="Wingdings" pitchFamily="2" charset="2"/>
              <a:buChar char="q"/>
            </a:pPr>
            <a:r>
              <a:rPr lang="pt-BR" dirty="0"/>
              <a:t> </a:t>
            </a:r>
            <a:r>
              <a:rPr lang="ro-RO" dirty="0"/>
              <a:t>S</a:t>
            </a:r>
            <a:r>
              <a:rPr lang="pt-BR" dirty="0" smtClean="0"/>
              <a:t>-a </a:t>
            </a:r>
            <a:r>
              <a:rPr lang="pt-BR" dirty="0"/>
              <a:t>ocupat întrega viață de perfecționarea metodelor </a:t>
            </a:r>
            <a:r>
              <a:rPr lang="pt-BR" dirty="0" smtClean="0"/>
              <a:t>pedagogice</a:t>
            </a:r>
            <a:r>
              <a:rPr lang="ro-RO" dirty="0"/>
              <a:t>;</a:t>
            </a:r>
            <a:endParaRPr lang="ro-RO" dirty="0" smtClean="0"/>
          </a:p>
          <a:p>
            <a:pPr>
              <a:buFont typeface="Wingdings" pitchFamily="2" charset="2"/>
              <a:buChar char="q"/>
            </a:pPr>
            <a:r>
              <a:rPr lang="ro-RO" dirty="0" smtClean="0"/>
              <a:t> </a:t>
            </a:r>
            <a:r>
              <a:rPr lang="vi-VN" dirty="0" smtClean="0"/>
              <a:t>Opera sa </a:t>
            </a:r>
            <a:r>
              <a:rPr lang="vi-VN" dirty="0"/>
              <a:t>îl face să fie considerat, în momentul de față, </a:t>
            </a:r>
            <a:r>
              <a:rPr lang="vi-VN" b="1" dirty="0"/>
              <a:t>părintele educației </a:t>
            </a:r>
            <a:r>
              <a:rPr lang="vi-VN" b="1" dirty="0" smtClean="0"/>
              <a:t>moderne</a:t>
            </a:r>
            <a:r>
              <a:rPr lang="ro-RO" dirty="0" smtClean="0"/>
              <a:t>;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9512" y="188640"/>
            <a:ext cx="1601719" cy="1800231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51720" y="4005063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vi-VN" sz="2400" dirty="0" smtClean="0">
                <a:solidFill>
                  <a:srgbClr val="FF0000"/>
                </a:solidFill>
              </a:rPr>
              <a:t>A afirmat că</a:t>
            </a:r>
            <a:r>
              <a:rPr lang="ro-RO" sz="2400" dirty="0" smtClean="0">
                <a:solidFill>
                  <a:srgbClr val="FF0000"/>
                </a:solidFill>
              </a:rPr>
              <a:t>,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29483" y="188640"/>
            <a:ext cx="2736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 smtClean="0">
                <a:solidFill>
                  <a:srgbClr val="FF0000"/>
                </a:solidFill>
              </a:rPr>
              <a:t>Scurt  istoric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50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64169" y="3501008"/>
            <a:ext cx="8136904" cy="17035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>Programul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>Comenius </a:t>
            </a:r>
            <a:r>
              <a:rPr lang="vi-VN" dirty="0"/>
              <a:t>al Uniunii Europene se adresează tuturor factorilor implicaţi în învăţământul preuniversitar: în primul rând, elevilor şi cadrelor didactice, dar şi autorităţilor locale, reprezentanţilor comitetelor de părinţi, ONG-urilor, institutelor de formare şi universităţilor.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78841" y="332656"/>
            <a:ext cx="8208912" cy="151216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8841" y="2204864"/>
            <a:ext cx="820891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dirty="0" smtClean="0">
                <a:hlinkClick r:id="rId5"/>
              </a:rPr>
              <a:t>Programul Comenius </a:t>
            </a:r>
            <a:r>
              <a:rPr lang="vi-VN" b="1" dirty="0" smtClean="0"/>
              <a:t>este componenta Programului de învăţare pe tot parcursul vieţii ce se adresează învăţământului preuniversitar, de la ciclul preşcolar până la cel liceal.</a:t>
            </a:r>
            <a:endParaRPr lang="en-US" b="1" dirty="0"/>
          </a:p>
        </p:txBody>
      </p:sp>
      <p:graphicFrame>
        <p:nvGraphicFramePr>
          <p:cNvPr id="7" name="Object 6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524178"/>
              </p:ext>
            </p:extLst>
          </p:nvPr>
        </p:nvGraphicFramePr>
        <p:xfrm>
          <a:off x="7236296" y="5517232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Presentation" showAsIcon="1" r:id="rId7" imgW="914400" imgH="771480" progId="PowerPoint.Show.12">
                  <p:embed/>
                </p:oleObj>
              </mc:Choice>
              <mc:Fallback>
                <p:oleObj name="Presentation" showAsIcon="1" r:id="rId7" imgW="914400" imgH="77148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36296" y="5517232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2184415" y="5589240"/>
            <a:ext cx="2385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http://www.llp-ro.ro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78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80920" cy="2423346"/>
          </a:xfrm>
        </p:spPr>
        <p:txBody>
          <a:bodyPr/>
          <a:lstStyle/>
          <a:p>
            <a:r>
              <a:rPr lang="ro-RO" dirty="0" smtClean="0"/>
              <a:t>Obiectivul proiectului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2852936"/>
            <a:ext cx="7992888" cy="3643772"/>
          </a:xfrm>
        </p:spPr>
        <p:txBody>
          <a:bodyPr/>
          <a:lstStyle/>
          <a:p>
            <a:pPr marL="342900" indent="-342900" algn="l">
              <a:buFont typeface="Wingdings" pitchFamily="2" charset="2"/>
              <a:buChar char="q"/>
            </a:pPr>
            <a:r>
              <a:rPr lang="vi-VN" sz="2800" b="1" dirty="0"/>
              <a:t>Dezvoltarea cunoașterii </a:t>
            </a:r>
            <a:r>
              <a:rPr lang="ro-RO" sz="2800" b="1" dirty="0" smtClean="0"/>
              <a:t>ș</a:t>
            </a:r>
            <a:r>
              <a:rPr lang="vi-VN" sz="2800" b="1" dirty="0" smtClean="0"/>
              <a:t>i </a:t>
            </a:r>
            <a:r>
              <a:rPr lang="ro-RO" sz="2800" b="1" dirty="0" smtClean="0"/>
              <a:t>î</a:t>
            </a:r>
            <a:r>
              <a:rPr lang="vi-VN" sz="2800" b="1" dirty="0" smtClean="0"/>
              <a:t>nțelegerii diversită</a:t>
            </a:r>
            <a:r>
              <a:rPr lang="ro-RO" sz="2800" b="1" dirty="0" smtClean="0"/>
              <a:t>ț</a:t>
            </a:r>
            <a:r>
              <a:rPr lang="vi-VN" sz="2800" b="1" dirty="0" smtClean="0"/>
              <a:t>ii </a:t>
            </a:r>
            <a:r>
              <a:rPr lang="vi-VN" sz="2800" b="1" dirty="0"/>
              <a:t>culturale </a:t>
            </a:r>
            <a:r>
              <a:rPr lang="ro-RO" sz="2800" b="1" dirty="0" smtClean="0"/>
              <a:t>ș</a:t>
            </a:r>
            <a:r>
              <a:rPr lang="vi-VN" sz="2800" b="1" dirty="0" smtClean="0"/>
              <a:t>i </a:t>
            </a:r>
            <a:r>
              <a:rPr lang="vi-VN" sz="2800" b="1" dirty="0"/>
              <a:t>lingvistice europene </a:t>
            </a:r>
            <a:r>
              <a:rPr lang="ro-RO" sz="2800" b="1" dirty="0" smtClean="0"/>
              <a:t>î</a:t>
            </a:r>
            <a:r>
              <a:rPr lang="vi-VN" sz="2800" b="1" dirty="0" smtClean="0"/>
              <a:t>n r</a:t>
            </a:r>
            <a:r>
              <a:rPr lang="ro-RO" sz="2800" b="1" dirty="0" smtClean="0"/>
              <a:t>â</a:t>
            </a:r>
            <a:r>
              <a:rPr lang="vi-VN" sz="2800" b="1" dirty="0" smtClean="0"/>
              <a:t>ndul  </a:t>
            </a:r>
            <a:r>
              <a:rPr lang="vi-VN" sz="2800" b="1" dirty="0"/>
              <a:t>elevilor și profesorilor </a:t>
            </a:r>
            <a:r>
              <a:rPr lang="ro-RO" sz="2800" b="1" dirty="0" smtClean="0"/>
              <a:t>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vi-VN" sz="2800" b="1" dirty="0" smtClean="0"/>
              <a:t> </a:t>
            </a:r>
            <a:r>
              <a:rPr lang="ro-RO" sz="2800" b="1" dirty="0"/>
              <a:t>Î</a:t>
            </a:r>
            <a:r>
              <a:rPr lang="vi-VN" sz="2800" b="1" dirty="0" smtClean="0"/>
              <a:t>mbunătățirea </a:t>
            </a:r>
            <a:r>
              <a:rPr lang="vi-VN" sz="2800" b="1" dirty="0"/>
              <a:t>managementului școlar și </a:t>
            </a:r>
            <a:r>
              <a:rPr lang="vi-VN" sz="2800" b="1" dirty="0" smtClean="0"/>
              <a:t>institu</a:t>
            </a:r>
            <a:r>
              <a:rPr lang="ro-RO" sz="2800" b="1" dirty="0" smtClean="0"/>
              <a:t>ț</a:t>
            </a:r>
            <a:r>
              <a:rPr lang="vi-VN" sz="2800" b="1" dirty="0" smtClean="0"/>
              <a:t>ional</a:t>
            </a:r>
            <a:r>
              <a:rPr lang="ro-RO" sz="2800" b="1" dirty="0" smtClean="0"/>
              <a:t>;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vi-VN" sz="2800" b="1" dirty="0"/>
              <a:t>Imbunătățirea </a:t>
            </a:r>
            <a:r>
              <a:rPr lang="vi-VN" sz="2800" b="1" dirty="0" smtClean="0"/>
              <a:t> </a:t>
            </a:r>
            <a:r>
              <a:rPr lang="vi-VN" sz="2800" b="1" dirty="0"/>
              <a:t>metodelor pedagogice </a:t>
            </a:r>
            <a:r>
              <a:rPr lang="vi-VN" sz="2800" b="1" dirty="0" smtClean="0"/>
              <a:t>instructiv-educative</a:t>
            </a:r>
            <a:r>
              <a:rPr lang="ro-RO" b="1" dirty="0" smtClean="0"/>
              <a:t>;</a:t>
            </a:r>
            <a:r>
              <a:rPr lang="vi-VN" b="1" dirty="0" smtClean="0"/>
              <a:t> 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6917946" cy="140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9" y="30591"/>
            <a:ext cx="9036496" cy="14003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51268"/>
            <a:ext cx="9124674" cy="50624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352" y="2204864"/>
            <a:ext cx="693465" cy="5964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14933" y="2600842"/>
            <a:ext cx="1651236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</a:rPr>
              <a:t>L</a:t>
            </a:r>
            <a:r>
              <a:rPr lang="ro-RO" b="1" dirty="0" smtClean="0">
                <a:solidFill>
                  <a:schemeClr val="tx1"/>
                </a:solidFill>
              </a:rPr>
              <a:t>ituania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861" y="2452577"/>
            <a:ext cx="767144" cy="6652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08433" y="2690638"/>
            <a:ext cx="1224136" cy="37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 smtClean="0">
                <a:solidFill>
                  <a:schemeClr val="tx1"/>
                </a:solidFill>
              </a:rPr>
              <a:t>Polonia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23728" y="1795545"/>
            <a:ext cx="1058416" cy="4093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 smtClean="0">
                <a:solidFill>
                  <a:schemeClr val="tx1"/>
                </a:solidFill>
              </a:rPr>
              <a:t>Scotia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35" y="1795545"/>
            <a:ext cx="758577" cy="5533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05" y="5733257"/>
            <a:ext cx="716502" cy="6480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898928"/>
            <a:ext cx="704309" cy="600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912689"/>
            <a:ext cx="793673" cy="5269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66987"/>
            <a:ext cx="804628" cy="5342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084" y="5986041"/>
            <a:ext cx="833905" cy="5537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794" y="4331346"/>
            <a:ext cx="942045" cy="625518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88179" y="1077019"/>
            <a:ext cx="41505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 smtClean="0"/>
              <a:t>Parteneri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28289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6884245" cy="1080120"/>
          </a:xfrm>
        </p:spPr>
        <p:txBody>
          <a:bodyPr/>
          <a:lstStyle/>
          <a:p>
            <a:r>
              <a:rPr lang="ro-RO" dirty="0" smtClean="0"/>
              <a:t>Activitățile proiectului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842" y="5010454"/>
            <a:ext cx="5970494" cy="8354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568952" cy="14003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5536" y="2564904"/>
            <a:ext cx="856199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/>
              <a:t>1.Realizarea sondajelor  </a:t>
            </a:r>
            <a:r>
              <a:rPr lang="ro-RO" sz="2000" b="1" dirty="0" smtClean="0"/>
              <a:t>pentru studiul de impact, adresate elevilor și părintilor;</a:t>
            </a:r>
          </a:p>
          <a:p>
            <a:r>
              <a:rPr lang="ro-RO" sz="2000" b="1" dirty="0" smtClean="0"/>
              <a:t>2. Prezentarea școlii și postarea pe wiki-ul școlii si pe Twinspaces</a:t>
            </a:r>
            <a:r>
              <a:rPr lang="en-US" sz="2000" b="1" dirty="0" smtClean="0"/>
              <a:t> a PPT-</a:t>
            </a:r>
            <a:r>
              <a:rPr lang="en-US" sz="2000" b="1" dirty="0" err="1" smtClean="0"/>
              <a:t>urilor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filmuletelor</a:t>
            </a:r>
            <a:r>
              <a:rPr lang="ro-RO" sz="2000" b="1" dirty="0" smtClean="0"/>
              <a:t>;</a:t>
            </a:r>
          </a:p>
          <a:p>
            <a:r>
              <a:rPr lang="ro-RO" sz="2000" b="1" dirty="0" smtClean="0"/>
              <a:t>3. Studierea și prezentarea  </a:t>
            </a:r>
            <a:r>
              <a:rPr lang="en-US" sz="2000" b="1" dirty="0" err="1" smtClean="0"/>
              <a:t>unor</a:t>
            </a:r>
            <a:r>
              <a:rPr lang="ro-RO" sz="2000" b="1" dirty="0" smtClean="0"/>
              <a:t> legende specifice țării;</a:t>
            </a:r>
          </a:p>
          <a:p>
            <a:r>
              <a:rPr lang="ro-RO" sz="2000" b="1" dirty="0" smtClean="0"/>
              <a:t>4.Corespondenta  la nivelul cadrelor didactice si a elevilor  folosind spațiul virtual </a:t>
            </a:r>
            <a:r>
              <a:rPr lang="en-US" sz="2000" b="1" dirty="0" smtClean="0"/>
              <a:t>T</a:t>
            </a:r>
            <a:r>
              <a:rPr lang="ro-RO" sz="2000" b="1" dirty="0" smtClean="0"/>
              <a:t>winspaces;</a:t>
            </a:r>
          </a:p>
          <a:p>
            <a:r>
              <a:rPr lang="ro-RO" sz="2000" b="1" dirty="0" smtClean="0"/>
              <a:t>5.Schimburile de experință prin activități comune in cele nouă școli partenere;</a:t>
            </a:r>
          </a:p>
          <a:p>
            <a:r>
              <a:rPr lang="ro-RO" sz="2000" b="1" dirty="0" smtClean="0"/>
              <a:t>6.Susținerea de lecții demonstrative;</a:t>
            </a:r>
            <a:endParaRPr lang="en-US" sz="2000" b="1" dirty="0" smtClean="0"/>
          </a:p>
          <a:p>
            <a:r>
              <a:rPr lang="en-US" sz="2000" b="1" dirty="0" smtClean="0"/>
              <a:t>7.Elaborarea </a:t>
            </a:r>
            <a:r>
              <a:rPr lang="en-US" sz="2000" b="1" dirty="0" err="1" smtClean="0"/>
              <a:t>materialelor</a:t>
            </a:r>
            <a:r>
              <a:rPr lang="en-US" sz="2000" b="1" dirty="0" smtClean="0"/>
              <a:t> de </a:t>
            </a:r>
            <a:r>
              <a:rPr lang="en-US" sz="2000" b="1" dirty="0" err="1" smtClean="0"/>
              <a:t>promovare</a:t>
            </a:r>
            <a:r>
              <a:rPr lang="en-US" sz="2000" b="1" dirty="0"/>
              <a:t>;</a:t>
            </a:r>
            <a:endParaRPr lang="ro-RO" sz="2000" b="1" dirty="0" smtClean="0"/>
          </a:p>
          <a:p>
            <a:endParaRPr lang="ro-RO" dirty="0" smtClean="0"/>
          </a:p>
          <a:p>
            <a:endParaRPr lang="ro-RO" dirty="0" smtClean="0"/>
          </a:p>
          <a:p>
            <a:endParaRPr lang="ro-RO" dirty="0"/>
          </a:p>
          <a:p>
            <a:endParaRPr lang="ro-RO" dirty="0"/>
          </a:p>
          <a:p>
            <a:endParaRPr lang="ro-RO" dirty="0" smtClean="0"/>
          </a:p>
          <a:p>
            <a:endParaRPr lang="ro-RO" dirty="0"/>
          </a:p>
          <a:p>
            <a:endParaRPr lang="ro-RO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8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6824"/>
              </p:ext>
            </p:extLst>
          </p:nvPr>
        </p:nvGraphicFramePr>
        <p:xfrm>
          <a:off x="287016" y="1409397"/>
          <a:ext cx="8856984" cy="5989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7068"/>
                <a:gridCol w="1425260"/>
                <a:gridCol w="1476164"/>
                <a:gridCol w="1476164"/>
                <a:gridCol w="1476164"/>
                <a:gridCol w="1476164"/>
              </a:tblGrid>
              <a:tr h="1695883">
                <a:tc>
                  <a:txBody>
                    <a:bodyPr/>
                    <a:lstStyle/>
                    <a:p>
                      <a:endParaRPr lang="ro-RO" dirty="0" smtClean="0">
                        <a:hlinkClick r:id="rId2" action="ppaction://hlinkpres?slideindex=1&amp;slidetitle="/>
                      </a:endParaRPr>
                    </a:p>
                    <a:p>
                      <a:endParaRPr lang="ro-RO" dirty="0" smtClean="0">
                        <a:hlinkClick r:id="rId2" action="ppaction://hlinkpres?slideindex=1&amp;slidetitle="/>
                      </a:endParaRPr>
                    </a:p>
                    <a:p>
                      <a:endParaRPr lang="ro-RO" dirty="0" smtClean="0">
                        <a:hlinkClick r:id="rId2" action="ppaction://hlinkpres?slideindex=1&amp;slidetitle="/>
                      </a:endParaRPr>
                    </a:p>
                    <a:p>
                      <a:r>
                        <a:rPr lang="en-US" baseline="0" dirty="0" err="1" smtClean="0">
                          <a:hlinkClick r:id="rId2" action="ppaction://hlinkpres?slideindex=1&amp;slidetitle="/>
                        </a:rPr>
                        <a:t>Echipa</a:t>
                      </a:r>
                      <a:r>
                        <a:rPr lang="en-US" baseline="0" dirty="0" smtClean="0">
                          <a:hlinkClick r:id="rId2" action="ppaction://hlinkpres?slideindex=1&amp;slidetitle="/>
                        </a:rPr>
                        <a:t> </a:t>
                      </a:r>
                      <a:r>
                        <a:rPr lang="ro-RO" baseline="0" dirty="0" smtClean="0">
                          <a:hlinkClick r:id="rId2" action="ppaction://hlinkpres?slideindex=1&amp;slidetitle="/>
                        </a:rPr>
                        <a:t>1. 6B</a:t>
                      </a:r>
                      <a:endParaRPr lang="en-US" dirty="0"/>
                    </a:p>
                  </a:txBody>
                  <a:tcPr>
                    <a:blipFill dpi="0" rotWithShape="1">
                      <a:blip r:embed="rId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</a:t>
                      </a:r>
                      <a:r>
                        <a:rPr lang="ro-RO" dirty="0" smtClean="0"/>
                        <a:t> 2</a:t>
                      </a:r>
                    </a:p>
                    <a:p>
                      <a:r>
                        <a:rPr lang="ro-RO" dirty="0" smtClean="0"/>
                        <a:t>a</a:t>
                      </a:r>
                      <a:r>
                        <a:rPr lang="ro-RO" baseline="0" dirty="0" smtClean="0"/>
                        <a:t> VII- A</a:t>
                      </a:r>
                      <a:endParaRPr lang="en-US" dirty="0"/>
                    </a:p>
                  </a:txBody>
                  <a:tcPr>
                    <a:blipFill dpi="0" rotWithShape="1"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3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 4</a:t>
                      </a:r>
                      <a:endParaRPr lang="ro-RO" baseline="0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5</a:t>
                      </a:r>
                      <a:endParaRPr lang="ro-RO" baseline="0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6</a:t>
                      </a:r>
                      <a:endParaRPr lang="ro-RO" baseline="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1458796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7</a:t>
                      </a:r>
                      <a:endParaRPr lang="vi-VN" dirty="0" smtClean="0"/>
                    </a:p>
                    <a:p>
                      <a:r>
                        <a:rPr lang="vi-VN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o-RO" baseline="0" dirty="0" smtClean="0"/>
                    </a:p>
                    <a:p>
                      <a:endParaRPr lang="ro-RO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>
                          <a:hlinkClick r:id="rId5" action="ppaction://hlinkpres?slideindex=1&amp;slidetitle="/>
                        </a:rPr>
                        <a:t>Echipa</a:t>
                      </a:r>
                      <a:r>
                        <a:rPr lang="ro-RO" baseline="0" dirty="0" smtClean="0">
                          <a:hlinkClick r:id="rId5" action="ppaction://hlinkpres?slideindex=1&amp;slidetitle="/>
                        </a:rPr>
                        <a:t> 8</a:t>
                      </a:r>
                    </a:p>
                    <a:p>
                      <a:r>
                        <a:rPr lang="ro-RO" dirty="0" smtClean="0">
                          <a:hlinkClick r:id="rId5" action="ppaction://hlinkpres?slideindex=1&amp;slidetitle="/>
                        </a:rPr>
                        <a:t>,,</a:t>
                      </a:r>
                      <a:r>
                        <a:rPr lang="en-US" dirty="0" err="1" smtClean="0">
                          <a:hlinkClick r:id="rId5" action="ppaction://hlinkpres?slideindex=1&amp;slidetitle="/>
                        </a:rPr>
                        <a:t>Cavalerii</a:t>
                      </a:r>
                      <a:r>
                        <a:rPr lang="ro-RO" dirty="0" smtClean="0">
                          <a:hlinkClick r:id="rId5" action="ppaction://hlinkpres?slideindex=1&amp;slidetitle="/>
                        </a:rPr>
                        <a:t>”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9</a:t>
                      </a:r>
                      <a:endParaRPr lang="ro-RO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10</a:t>
                      </a:r>
                      <a:endParaRPr lang="ro-RO" dirty="0" smtClean="0"/>
                    </a:p>
                    <a:p>
                      <a:r>
                        <a:rPr lang="ro-RO" dirty="0" smtClean="0"/>
                        <a:t>Cls. a -IV-A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 11</a:t>
                      </a:r>
                      <a:endParaRPr lang="ro-RO" dirty="0" smtClean="0"/>
                    </a:p>
                    <a:p>
                      <a:r>
                        <a:rPr lang="ro-RO" dirty="0" smtClean="0"/>
                        <a:t>Cls. a- IV-C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533953">
                <a:tc>
                  <a:txBody>
                    <a:bodyPr/>
                    <a:lstStyle/>
                    <a:p>
                      <a:r>
                        <a:rPr lang="it-IT" dirty="0" smtClean="0"/>
                        <a:t>Echipa</a:t>
                      </a:r>
                      <a:r>
                        <a:rPr lang="it-IT" baseline="0" dirty="0" smtClean="0"/>
                        <a:t> </a:t>
                      </a:r>
                      <a:r>
                        <a:rPr lang="it-IT" dirty="0" smtClean="0"/>
                        <a:t> 12 –IV-B</a:t>
                      </a:r>
                      <a:endParaRPr lang="ro-RO" dirty="0" smtClean="0"/>
                    </a:p>
                    <a:p>
                      <a:endParaRPr lang="ro-RO" dirty="0" smtClean="0"/>
                    </a:p>
                    <a:p>
                      <a:endParaRPr lang="it-I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err="1" smtClean="0"/>
                        <a:t>Echipa</a:t>
                      </a:r>
                      <a:r>
                        <a:rPr lang="en-US" baseline="0" dirty="0" smtClean="0"/>
                        <a:t> 13-IV</a:t>
                      </a:r>
                    </a:p>
                    <a:p>
                      <a:r>
                        <a:rPr lang="en-US" baseline="0" dirty="0" err="1" smtClean="0"/>
                        <a:t>Sectia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maghiara</a:t>
                      </a:r>
                      <a:endParaRPr lang="ro-RO" baseline="0" dirty="0" smtClean="0"/>
                    </a:p>
                    <a:p>
                      <a:endParaRPr lang="ro-RO" baseline="0" dirty="0" smtClean="0"/>
                    </a:p>
                    <a:p>
                      <a:endParaRPr lang="ro-RO" baseline="0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>
                          <a:hlinkClick r:id="rId6" action="ppaction://hlinkpres?slideindex=1&amp;slidetitle="/>
                        </a:rPr>
                        <a:t>Echipa 14-</a:t>
                      </a:r>
                    </a:p>
                    <a:p>
                      <a:r>
                        <a:rPr lang="it-IT" dirty="0" smtClean="0">
                          <a:hlinkClick r:id="rId6" action="ppaction://hlinkpres?slideindex=1&amp;slidetitle="/>
                        </a:rPr>
                        <a:t>Clasele a- III</a:t>
                      </a:r>
                    </a:p>
                    <a:p>
                      <a:r>
                        <a:rPr lang="it-IT" dirty="0" smtClean="0">
                          <a:hlinkClick r:id="rId6" action="ppaction://hlinkpres?slideindex=1&amp;slidetitle="/>
                        </a:rPr>
                        <a:t>Secția </a:t>
                      </a:r>
                      <a:r>
                        <a:rPr lang="it-IT" dirty="0" smtClean="0"/>
                        <a:t>maghiară</a:t>
                      </a:r>
                      <a:endParaRPr lang="ro-RO" dirty="0" smtClean="0"/>
                    </a:p>
                    <a:p>
                      <a:endParaRPr lang="it-IT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Echipa</a:t>
                      </a:r>
                      <a:r>
                        <a:rPr lang="en-US" baseline="0" dirty="0" smtClean="0"/>
                        <a:t> 15</a:t>
                      </a:r>
                    </a:p>
                    <a:p>
                      <a:r>
                        <a:rPr lang="en-US" baseline="0" dirty="0" err="1" smtClean="0"/>
                        <a:t>Cls</a:t>
                      </a:r>
                      <a:r>
                        <a:rPr lang="en-US" baseline="0" dirty="0" smtClean="0"/>
                        <a:t>. </a:t>
                      </a:r>
                    </a:p>
                    <a:p>
                      <a:r>
                        <a:rPr lang="en-US" dirty="0" smtClean="0"/>
                        <a:t>a III-a</a:t>
                      </a:r>
                    </a:p>
                    <a:p>
                      <a:r>
                        <a:rPr lang="en-US" dirty="0" err="1" smtClean="0"/>
                        <a:t>sectia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romana</a:t>
                      </a:r>
                      <a:endParaRPr lang="ro-RO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5373" y="5445224"/>
            <a:ext cx="2987824" cy="1143000"/>
          </a:xfrm>
        </p:spPr>
        <p:txBody>
          <a:bodyPr/>
          <a:lstStyle/>
          <a:p>
            <a:r>
              <a:rPr lang="ro-RO" dirty="0" smtClean="0"/>
              <a:t>Echipe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185" y="23446"/>
            <a:ext cx="6917946" cy="140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7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88640"/>
            <a:ext cx="755575" cy="5688632"/>
          </a:xfrm>
        </p:spPr>
        <p:txBody>
          <a:bodyPr/>
          <a:lstStyle/>
          <a:p>
            <a:r>
              <a:rPr lang="en-US" dirty="0" err="1" smtClean="0"/>
              <a:t>Profesori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18487757"/>
              </p:ext>
            </p:extLst>
          </p:nvPr>
        </p:nvGraphicFramePr>
        <p:xfrm>
          <a:off x="683567" y="5797"/>
          <a:ext cx="8460433" cy="676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76"/>
                <a:gridCol w="1387421"/>
                <a:gridCol w="1311164"/>
                <a:gridCol w="1385760"/>
                <a:gridCol w="1479540"/>
                <a:gridCol w="1619672"/>
              </a:tblGrid>
              <a:tr h="745209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ysClr val="windowText" lastClr="000000"/>
                          </a:solidFill>
                        </a:rPr>
                        <a:t>Alpar</a:t>
                      </a:r>
                      <a:r>
                        <a:rPr lang="en-US" dirty="0" smtClean="0">
                          <a:solidFill>
                            <a:sysClr val="windowText" lastClr="000000"/>
                          </a:solidFill>
                        </a:rPr>
                        <a:t>  </a:t>
                      </a:r>
                      <a:r>
                        <a:rPr lang="en-US" dirty="0" err="1" smtClean="0">
                          <a:solidFill>
                            <a:sysClr val="windowText" lastClr="000000"/>
                          </a:solidFill>
                        </a:rPr>
                        <a:t>Gyopar</a:t>
                      </a:r>
                      <a:endParaRPr 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Bradu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Maria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Sipos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Tude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Bajko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Zsuzsana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Boierescu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Ana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Groza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Sabina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1628813"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</a:p>
                    <a:p>
                      <a:endParaRPr lang="en-US" dirty="0" smtClean="0"/>
                    </a:p>
                    <a:p>
                      <a:endParaRPr lang="ro-RO" dirty="0" smtClean="0"/>
                    </a:p>
                    <a:p>
                      <a:endParaRPr lang="ro-RO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o-RO" dirty="0" smtClean="0">
                          <a:solidFill>
                            <a:srgbClr val="FF0000"/>
                          </a:solidFill>
                        </a:rPr>
                        <a:t>Mimi</a:t>
                      </a:r>
                    </a:p>
                    <a:p>
                      <a:r>
                        <a:rPr lang="ro-RO" dirty="0" smtClean="0">
                          <a:solidFill>
                            <a:srgbClr val="FF0000"/>
                          </a:solidFill>
                        </a:rPr>
                        <a:t>Cuciurean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blipFill dpi="0" rotWithShape="1"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Moldovan</a:t>
                      </a:r>
                    </a:p>
                    <a:p>
                      <a:r>
                        <a:rPr lang="en-US" dirty="0" smtClean="0"/>
                        <a:t>Maria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Nagy-</a:t>
                      </a:r>
                      <a:r>
                        <a:rPr lang="en-US" dirty="0" err="1" smtClean="0"/>
                        <a:t>Arkosi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Eva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Kozma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Rozalia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Mezei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Xenia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Prigoan</a:t>
                      </a:r>
                      <a:r>
                        <a:rPr lang="ro-RO" dirty="0" smtClean="0">
                          <a:solidFill>
                            <a:srgbClr val="FF0000"/>
                          </a:solidFill>
                        </a:rPr>
                        <a:t>ă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 err="1" smtClean="0">
                          <a:solidFill>
                            <a:srgbClr val="FF0000"/>
                          </a:solidFill>
                        </a:rPr>
                        <a:t>Alina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blipFill dpi="0" rotWithShape="1"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</a:tr>
              <a:tr h="1863021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Janosy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Zsuzsa</a:t>
                      </a:r>
                      <a:endParaRPr lang="en-US" dirty="0"/>
                    </a:p>
                  </a:txBody>
                  <a:tcPr>
                    <a:blipFill dpi="0" rotWithShape="1"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o-RO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o-RO" dirty="0" smtClean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rgbClr val="FFC000"/>
                          </a:solidFill>
                        </a:rPr>
                        <a:t>Tot </a:t>
                      </a:r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Hjnal</a:t>
                      </a:r>
                      <a:endParaRPr lang="en-US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en-US" dirty="0"/>
                    </a:p>
                  </a:txBody>
                  <a:tcPr>
                    <a:blipFill dpi="0"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b="1" dirty="0" err="1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</a:rPr>
                        <a:t>Morariu</a:t>
                      </a:r>
                      <a:endParaRPr lang="en-US" b="1" dirty="0" smtClean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endParaRPr>
                    </a:p>
                    <a:p>
                      <a:r>
                        <a:rPr lang="en-US" b="1" dirty="0" err="1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</a:rPr>
                        <a:t>Crina</a:t>
                      </a:r>
                      <a:endParaRPr lang="en-US" dirty="0"/>
                    </a:p>
                  </a:txBody>
                  <a:tcPr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/>
                        <a:t>Macarie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Emilia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Pogacean</a:t>
                      </a:r>
                      <a:endParaRPr lang="en-US" dirty="0" smtClean="0">
                        <a:solidFill>
                          <a:srgbClr val="FFC000"/>
                        </a:solidFill>
                      </a:endParaRPr>
                    </a:p>
                    <a:p>
                      <a:r>
                        <a:rPr lang="en-US" dirty="0" err="1" smtClean="0">
                          <a:solidFill>
                            <a:srgbClr val="FFC000"/>
                          </a:solidFill>
                        </a:rPr>
                        <a:t>Rucsana</a:t>
                      </a:r>
                      <a:endParaRPr lang="en-US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blipFill dpi="0" rotWithShape="1"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Delia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Ghita</a:t>
                      </a:r>
                      <a:endParaRPr lang="en-US" dirty="0"/>
                    </a:p>
                  </a:txBody>
                  <a:tcPr/>
                </a:tc>
              </a:tr>
              <a:tr h="74520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Oanes</a:t>
                      </a:r>
                      <a:r>
                        <a:rPr lang="en-US" dirty="0" smtClean="0"/>
                        <a:t> Adriana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Cristian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Lucia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Pop</a:t>
                      </a:r>
                    </a:p>
                    <a:p>
                      <a:r>
                        <a:rPr lang="en-US" dirty="0" err="1" smtClean="0"/>
                        <a:t>Ilona-Eszebet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Kelemen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Erzsebet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Barabas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Eniko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Oana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Dolha</a:t>
                      </a:r>
                      <a:endParaRPr lang="en-US" dirty="0"/>
                    </a:p>
                  </a:txBody>
                  <a:tcPr/>
                </a:tc>
              </a:tr>
              <a:tr h="74520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Paraschiva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Alina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Cretu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Ildiko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Hajdu</a:t>
                      </a:r>
                      <a:endParaRPr lang="en-US" dirty="0" smtClean="0"/>
                    </a:p>
                    <a:p>
                      <a:r>
                        <a:rPr lang="en-US" dirty="0" err="1" smtClean="0"/>
                        <a:t>Ildiko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Kerekes</a:t>
                      </a:r>
                    </a:p>
                    <a:p>
                      <a:r>
                        <a:rPr lang="en-US" dirty="0" err="1" smtClean="0"/>
                        <a:t>Silard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Butiurca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Adela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985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696</TotalTime>
  <Words>419</Words>
  <Application>Microsoft Office PowerPoint</Application>
  <PresentationFormat>On-screen Show (4:3)</PresentationFormat>
  <Paragraphs>159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Slipstream</vt:lpstr>
      <vt:lpstr>Presentation</vt:lpstr>
      <vt:lpstr>Comenius – Parteneriat școlar multilateral Legende Europene European Legends OnStage-ELOS 2012-2014</vt:lpstr>
      <vt:lpstr>PowerPoint Presentation</vt:lpstr>
      <vt:lpstr>„Viața e o școală”</vt:lpstr>
      <vt:lpstr>PowerPoint Presentation</vt:lpstr>
      <vt:lpstr>Obiectivul proiectului</vt:lpstr>
      <vt:lpstr>PowerPoint Presentation</vt:lpstr>
      <vt:lpstr>Activitățile proiectului</vt:lpstr>
      <vt:lpstr>Echipe </vt:lpstr>
      <vt:lpstr>Profesori</vt:lpstr>
      <vt:lpstr>Spatiul virtual –colaborare, informare </vt:lpstr>
      <vt:lpstr>PowerPoint Presentation</vt:lpstr>
      <vt:lpstr>Vă  mulțumim!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Comenius – Parteneriat școlar multilateral Legende Europene European Legends OnStage-ELOS</dc:title>
  <dc:creator>user</dc:creator>
  <cp:lastModifiedBy>user</cp:lastModifiedBy>
  <cp:revision>74</cp:revision>
  <dcterms:created xsi:type="dcterms:W3CDTF">2013-01-20T12:06:50Z</dcterms:created>
  <dcterms:modified xsi:type="dcterms:W3CDTF">2013-11-20T17:46:23Z</dcterms:modified>
</cp:coreProperties>
</file>